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337" r:id="rId2"/>
    <p:sldId id="259" r:id="rId3"/>
    <p:sldId id="260" r:id="rId4"/>
    <p:sldId id="261" r:id="rId5"/>
    <p:sldId id="262" r:id="rId6"/>
    <p:sldId id="344" r:id="rId7"/>
    <p:sldId id="263" r:id="rId8"/>
    <p:sldId id="264" r:id="rId9"/>
    <p:sldId id="265" r:id="rId10"/>
    <p:sldId id="266" r:id="rId11"/>
    <p:sldId id="267" r:id="rId12"/>
    <p:sldId id="345" r:id="rId13"/>
    <p:sldId id="268" r:id="rId14"/>
    <p:sldId id="269" r:id="rId15"/>
    <p:sldId id="270" r:id="rId16"/>
    <p:sldId id="34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47" r:id="rId28"/>
    <p:sldId id="281" r:id="rId29"/>
    <p:sldId id="282" r:id="rId30"/>
    <p:sldId id="284" r:id="rId31"/>
    <p:sldId id="348" r:id="rId32"/>
    <p:sldId id="340" r:id="rId33"/>
    <p:sldId id="285" r:id="rId34"/>
    <p:sldId id="286" r:id="rId35"/>
    <p:sldId id="287" r:id="rId36"/>
    <p:sldId id="349" r:id="rId37"/>
    <p:sldId id="288" r:id="rId38"/>
    <p:sldId id="289" r:id="rId39"/>
    <p:sldId id="290" r:id="rId40"/>
    <p:sldId id="291" r:id="rId41"/>
    <p:sldId id="292" r:id="rId42"/>
    <p:sldId id="342" r:id="rId43"/>
    <p:sldId id="341" r:id="rId44"/>
    <p:sldId id="293" r:id="rId45"/>
    <p:sldId id="343" r:id="rId46"/>
    <p:sldId id="294" r:id="rId47"/>
    <p:sldId id="350" r:id="rId48"/>
    <p:sldId id="295" r:id="rId49"/>
    <p:sldId id="296" r:id="rId50"/>
    <p:sldId id="297" r:id="rId51"/>
    <p:sldId id="298" r:id="rId52"/>
    <p:sldId id="299" r:id="rId53"/>
    <p:sldId id="353" r:id="rId54"/>
    <p:sldId id="300" r:id="rId55"/>
    <p:sldId id="338" r:id="rId56"/>
    <p:sldId id="301" r:id="rId57"/>
    <p:sldId id="354" r:id="rId58"/>
    <p:sldId id="302" r:id="rId59"/>
    <p:sldId id="339" r:id="rId60"/>
    <p:sldId id="303" r:id="rId61"/>
    <p:sldId id="305" r:id="rId62"/>
    <p:sldId id="306" r:id="rId63"/>
    <p:sldId id="307" r:id="rId64"/>
    <p:sldId id="308" r:id="rId65"/>
    <p:sldId id="309" r:id="rId66"/>
    <p:sldId id="352" r:id="rId67"/>
    <p:sldId id="310" r:id="rId68"/>
    <p:sldId id="311" r:id="rId69"/>
    <p:sldId id="312" r:id="rId70"/>
    <p:sldId id="313" r:id="rId71"/>
    <p:sldId id="314" r:id="rId72"/>
    <p:sldId id="315" r:id="rId73"/>
    <p:sldId id="351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149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CAA9-C6F9-4E7A-B275-A5F6C8AB780D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42D6-E9B7-4559-ADDF-74286D2C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0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Metropolis%E2%80%93Hastings_algorith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c.io/projects/docs/en/v5.9.1/api/generated/pymc.NUTS.html" TargetMode="External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hoffman14a/hoffman14a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olume15/hoffman14a/hoffman14a.pdf" TargetMode="External"/><Relationship Id="rId4" Type="http://schemas.openxmlformats.org/officeDocument/2006/relationships/hyperlink" Target="https://arogozhnikov.github.io/2016/12/19/markov_chain_monte_carlo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</a:t>
            </a:r>
            <a:r>
              <a:rPr lang="en-US" sz="1100"/>
              <a:t>2023 2024, 2025, </a:t>
            </a:r>
            <a:r>
              <a:rPr lang="en-US" sz="1100" dirty="0"/>
              <a:t>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. </a:t>
                </a:r>
                <a:r>
                  <a:rPr lang="en-US" dirty="0"/>
                  <a:t>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Some key points to notice</a:t>
                </a:r>
              </a:p>
              <a:p>
                <a:pPr lvl="1"/>
                <a:r>
                  <a:rPr lang="en-US" dirty="0"/>
                  <a:t>The probabilities of transition out of a state is given in a column</a:t>
                </a:r>
              </a:p>
              <a:p>
                <a:pPr lvl="1"/>
                <a:r>
                  <a:rPr lang="en-US" dirty="0"/>
                  <a:t>The probabilities in each column must add to 1.0</a:t>
                </a:r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</a:p>
              <a:p>
                <a:pPr lvl="1"/>
                <a:r>
                  <a:rPr lang="en-US" dirty="0"/>
                  <a:t>The probabilities of a transition to the same state are along the diagonal of the matrix</a:t>
                </a:r>
              </a:p>
              <a:p>
                <a:pPr lvl="0"/>
                <a:r>
                  <a:rPr lang="en-US" dirty="0"/>
                  <a:t>Some transitions not possible have a probability of 0.0</a:t>
                </a:r>
              </a:p>
              <a:p>
                <a:pPr lvl="1"/>
                <a:r>
                  <a:rPr lang="en-US"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; </a:t>
                </a:r>
                <a:r>
                  <a:rPr lang="en-US" dirty="0"/>
                  <a:t>cannot transition from state 2 to state 1 </a:t>
                </a:r>
              </a:p>
              <a:p>
                <a:pPr lvl="1"/>
                <a:r>
                  <a:rPr lang="en-US"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; </a:t>
                </a:r>
                <a:r>
                  <a:rPr lang="en-US" dirty="0"/>
                  <a:t>cannot remain in state 3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922AF-EA50-A9D8-EEB7-0820424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BD36E-FC15-92E7-648E-C4D60442A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Markov Chains</a:t>
            </a:r>
          </a:p>
        </p:txBody>
      </p:sp>
    </p:spTree>
    <p:extLst>
      <p:ext uri="{BB962C8B-B14F-4D97-AF65-F5344CB8AC3E}">
        <p14:creationId xmlns:p14="http://schemas.microsoft.com/office/powerpoint/2010/main" val="43239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5CEB3-AC50-4357-75E1-0DC244DC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B6150-CDD7-56DC-BB3C-ED0F0AE08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Metropolis-Hastings Sampling</a:t>
            </a:r>
          </a:p>
        </p:txBody>
      </p:sp>
    </p:spTree>
    <p:extLst>
      <p:ext uri="{BB962C8B-B14F-4D97-AF65-F5344CB8AC3E}">
        <p14:creationId xmlns:p14="http://schemas.microsoft.com/office/powerpoint/2010/main" val="251418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>
                    <a:hlinkClick r:id="rId2"/>
                  </a:rPr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</a:t>
                </a:r>
                <a:r>
                  <a:rPr lang="en-US" sz="2600" dirty="0"/>
                  <a:t>at this point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</a:t>
                </a:r>
                <a:r>
                  <a:rPr lang="en-US" sz="2600" dirty="0"/>
                  <a:t>a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</a:t>
                </a:r>
                <a:r>
                  <a:rPr lang="en-US" sz="2600" dirty="0"/>
                  <a:t> </a:t>
                </a:r>
              </a:p>
              <a:p>
                <a:pPr lvl="1">
                  <a:buAutoNum type="arabicPeriod"/>
                </a:pPr>
                <a:r>
                  <a:rPr lang="en-US" sz="2600" dirty="0"/>
                  <a:t>I</a:t>
                </a:r>
                <a:r>
                  <a:rPr sz="2600" dirty="0"/>
                  <a:t>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3"/>
                <a:stretch>
                  <a:fillRect l="-963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2589"/>
            <a:ext cx="8229600" cy="4002578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extend Bayes models to more complex problems?</a:t>
            </a:r>
          </a:p>
          <a:p>
            <a:pPr lvl="0"/>
            <a:r>
              <a:rPr dirty="0"/>
              <a:t>For simple problems we can use a conjugate prior and posterior</a:t>
            </a:r>
          </a:p>
          <a:p>
            <a:pPr lvl="0"/>
            <a:r>
              <a:rPr dirty="0"/>
              <a:t>What about problems with complex likelihood?</a:t>
            </a:r>
          </a:p>
          <a:p>
            <a:pPr lvl="0"/>
            <a:r>
              <a:rPr dirty="0"/>
              <a:t>Need to perform sampling to compute approximation of posterior</a:t>
            </a:r>
          </a:p>
          <a:p>
            <a:pPr lvl="0"/>
            <a:r>
              <a:rPr dirty="0"/>
              <a:t>Highly efficient sampling methods required for complex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4780547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Now, we are ready to sample these data using the M-H MCMC algorithm</a:t>
                </a:r>
              </a:p>
              <a:p>
                <a:pPr marL="0" lvl="0" indent="0">
                  <a:buNone/>
                </a:pPr>
                <a:r>
                  <a:rPr lang="en-US" dirty="0"/>
                  <a:t>The algorithm is</a:t>
                </a:r>
              </a:p>
              <a:p>
                <a:pPr marL="342900" lvl="0" indent="-342900">
                  <a:buAutoNum type="arabicPeriod"/>
                </a:pPr>
                <a:r>
                  <a:rPr lang="en-US" dirty="0"/>
                  <a:t>Compute the bi-variate Normal likelihood</a:t>
                </a:r>
              </a:p>
              <a:p>
                <a:pPr>
                  <a:buFont typeface="Arial"/>
                  <a:buAutoNum type="arabicPeriod"/>
                </a:pPr>
                <a:r>
                  <a:rPr lang="en-US" dirty="0"/>
                  <a:t>Initialize hyperparameters statistics</a:t>
                </a:r>
              </a:p>
              <a:p>
                <a:pPr marL="342900" lvl="0" indent="-342900">
                  <a:buAutoNum type="arabicPeriod"/>
                </a:pPr>
                <a:r>
                  <a:rPr lang="en-US" dirty="0"/>
                  <a:t>Initialize the chain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 startAt="4"/>
                </a:pPr>
                <a:r>
                  <a:rPr lang="en-US" dirty="0"/>
                  <a:t>Repetitively sample the likelihood of the data using the M-H algorithm.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4780547" cy="3394472"/>
              </a:xfrm>
              <a:blipFill>
                <a:blip r:embed="rId2"/>
                <a:stretch>
                  <a:fillRect l="-1658" t="-3052" r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</a:t>
            </a:r>
            <a:r>
              <a:rPr lang="en-US" dirty="0"/>
              <a:t>the</a:t>
            </a:r>
            <a:r>
              <a:rPr dirty="0"/>
              <a:t> sample</a:t>
            </a:r>
            <a:r>
              <a:rPr lang="en-US" dirty="0"/>
              <a:t>s</a:t>
            </a:r>
            <a:r>
              <a:rPr dirty="0"/>
              <a:t> </a:t>
            </a:r>
            <a:r>
              <a:rPr lang="en-US" dirty="0"/>
              <a:t>during </a:t>
            </a:r>
            <a:r>
              <a:rPr dirty="0"/>
              <a:t>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CD090-43A4-BCD2-EB05-41FC8556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5C57F-B797-477A-32C6-44E9D67CB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Evaluation of MCMC Sampling</a:t>
            </a:r>
          </a:p>
        </p:txBody>
      </p:sp>
    </p:spTree>
    <p:extLst>
      <p:ext uri="{BB962C8B-B14F-4D97-AF65-F5344CB8AC3E}">
        <p14:creationId xmlns:p14="http://schemas.microsoft.com/office/powerpoint/2010/main" val="272911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D1C8-7586-C601-DC84-469F380ED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6D63-A8E0-B729-3C4A-E59AFFCDE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Gibbs Sampling</a:t>
            </a:r>
          </a:p>
        </p:txBody>
      </p:sp>
    </p:spTree>
    <p:extLst>
      <p:ext uri="{BB962C8B-B14F-4D97-AF65-F5344CB8AC3E}">
        <p14:creationId xmlns:p14="http://schemas.microsoft.com/office/powerpoint/2010/main" val="945349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807E-0819-CCEE-8A0F-8D0A180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D4D26-9F32-73D0-B340-342CB5EE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D7520-C377-AE41-29EF-1F44BDB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Other MCMC Sampling Algorithms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94A2-A89F-1FFB-979B-EF880368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Why do we need other sampling algorithms when we have M-H?</a:t>
            </a:r>
            <a:endParaRPr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604F835-8DFF-5BCB-9AC0-FE4CD3ACE3E6}"/>
              </a:ext>
            </a:extLst>
          </p:cNvPr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AD8AEF-ADF8-0CAD-A801-0FC849EF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227535"/>
            <a:ext cx="4900863" cy="2577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M-H algorithm uses a random walk with an acceptance criteria to integrate over density</a:t>
            </a:r>
          </a:p>
          <a:p>
            <a:r>
              <a:rPr lang="en-US" dirty="0"/>
              <a:t>The M-H algorithm has a tendency to wander and over-sample low density regions</a:t>
            </a:r>
          </a:p>
          <a:p>
            <a:r>
              <a:rPr lang="en-US" dirty="0"/>
              <a:t>Most samples are in the high density region if algorithm properly tuned</a:t>
            </a:r>
          </a:p>
          <a:p>
            <a:pPr marL="0" lvl="0" indent="0">
              <a:buNone/>
            </a:pP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2B4F0-088F-57A3-1890-BBFFFF1F2150}"/>
              </a:ext>
            </a:extLst>
          </p:cNvPr>
          <p:cNvCxnSpPr>
            <a:cxnSpLocks/>
          </p:cNvCxnSpPr>
          <p:nvPr/>
        </p:nvCxnSpPr>
        <p:spPr>
          <a:xfrm flipV="1">
            <a:off x="5109411" y="2061411"/>
            <a:ext cx="1167063" cy="1354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CDE50-978C-56E2-6FA6-D78AD4701999}"/>
              </a:ext>
            </a:extLst>
          </p:cNvPr>
          <p:cNvSpPr txBox="1">
            <a:spLocks/>
          </p:cNvSpPr>
          <p:nvPr/>
        </p:nvSpPr>
        <p:spPr>
          <a:xfrm>
            <a:off x="549063" y="3518928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6BD22-EBC8-AD85-5BCD-9C47915896F7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B21BEC-D45E-19A2-E27C-921E5C91D37B}"/>
              </a:ext>
            </a:extLst>
          </p:cNvPr>
          <p:cNvCxnSpPr>
            <a:cxnSpLocks/>
          </p:cNvCxnSpPr>
          <p:nvPr/>
        </p:nvCxnSpPr>
        <p:spPr>
          <a:xfrm flipV="1">
            <a:off x="5109411" y="3254627"/>
            <a:ext cx="1126957" cy="918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02FACF-4E03-33A8-019D-F17E6EFD5526}"/>
              </a:ext>
            </a:extLst>
          </p:cNvPr>
          <p:cNvCxnSpPr>
            <a:cxnSpLocks/>
          </p:cNvCxnSpPr>
          <p:nvPr/>
        </p:nvCxnSpPr>
        <p:spPr>
          <a:xfrm flipV="1">
            <a:off x="5077326" y="2878670"/>
            <a:ext cx="2105527" cy="537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9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lang="en-US" b="1" dirty="0"/>
              <a:t>Random walk </a:t>
            </a:r>
            <a:r>
              <a:rPr lang="en-US" dirty="0"/>
              <a:t>nature of the M-H leads to time spent sampling low density regions of posterior </a:t>
            </a:r>
          </a:p>
          <a:p>
            <a:pPr lvl="1"/>
            <a:r>
              <a:rPr dirty="0"/>
              <a:t>Generally </a:t>
            </a:r>
            <a:r>
              <a:rPr lang="en-US" dirty="0"/>
              <a:t>M-H samples have</a:t>
            </a:r>
            <a:r>
              <a:rPr dirty="0"/>
              <a:t>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basic Gibbs sampler algorithm has the following steps:</a:t>
                </a:r>
              </a:p>
              <a:p>
                <a:pPr lvl="1">
                  <a:buAutoNum type="arabicPeriod"/>
                </a:pPr>
                <a:r>
                  <a:rPr dirty="0"/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find a random starting point</a:t>
                </a:r>
              </a:p>
              <a:p>
                <a:pPr lvl="1">
                  <a:buAutoNum type="arabicPeriod"/>
                </a:pPr>
                <a:r>
                  <a:rPr dirty="0"/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; actual order not important</a:t>
                </a:r>
              </a:p>
              <a:p>
                <a:pPr lvl="1">
                  <a:buAutoNum type="arabicPeriod"/>
                </a:pPr>
                <a:r>
                  <a:rPr dirty="0"/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dirty="0"/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AutoNum type="arabicPeriod"/>
                </a:pPr>
                <a:r>
                  <a:rPr dirty="0"/>
                  <a:t>Repeat steps 2 and 3 until convergence</a:t>
                </a:r>
                <a:endParaRPr lang="en-US" dirty="0"/>
              </a:p>
              <a:p>
                <a:r>
                  <a:rPr lang="en-US" dirty="0"/>
                  <a:t>The round-robin algorithm has difficulty scaling to higher dimensional problems 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F1A2-AD1B-9946-426E-F0482BA5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761C0-2975-D633-F12A-90A588B72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Hamiltonian Sampling and the NUTS Algorithm</a:t>
            </a:r>
          </a:p>
        </p:txBody>
      </p:sp>
    </p:spTree>
    <p:extLst>
      <p:ext uri="{BB962C8B-B14F-4D97-AF65-F5344CB8AC3E}">
        <p14:creationId xmlns:p14="http://schemas.microsoft.com/office/powerpoint/2010/main" val="452598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43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264"/>
            <a:ext cx="8229600" cy="418699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lang="en-US" dirty="0"/>
              <a:t>Imagin, we</a:t>
            </a:r>
            <a:r>
              <a:rPr dirty="0"/>
              <a:t> roll a ball around the landscape to the highest potential energy points</a:t>
            </a:r>
          </a:p>
          <a:p>
            <a:pPr lvl="1"/>
            <a:r>
              <a:rPr dirty="0"/>
              <a:t>Ball has </a:t>
            </a:r>
            <a:r>
              <a:rPr lang="en-US" b="1" dirty="0"/>
              <a:t>potential energy</a:t>
            </a:r>
            <a:r>
              <a:rPr b="1" dirty="0"/>
              <a:t> </a:t>
            </a:r>
            <a:r>
              <a:rPr dirty="0"/>
              <a:t>and </a:t>
            </a:r>
            <a:r>
              <a:rPr lang="en-US" b="1" dirty="0"/>
              <a:t>kinetic energy</a:t>
            </a:r>
            <a:r>
              <a:rPr b="1" dirty="0"/>
              <a:t> </a:t>
            </a:r>
            <a:r>
              <a:rPr lang="en-US" dirty="0"/>
              <a:t>with the total energy conserved</a:t>
            </a:r>
          </a:p>
          <a:p>
            <a:pPr lvl="1"/>
            <a:r>
              <a:rPr lang="en-US" dirty="0"/>
              <a:t>Want sampling trajectory to favor high potential energy regions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638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1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velocity</a:t>
                </a:r>
                <a:r>
                  <a:rPr dirty="0"/>
                  <a:t> vector</a:t>
                </a:r>
                <a:r>
                  <a:rPr lang="en-US" dirty="0"/>
                  <a:t>, an auxiliary parameter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  <a:r>
                  <a:rPr lang="en-US" dirty="0"/>
                  <a:t>, a function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alone, the distribution of interest</a:t>
                </a:r>
                <a:endParaRPr dirty="0"/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  <a:blipFill>
                <a:blip r:embed="rId2"/>
                <a:stretch>
                  <a:fillRect l="-667" t="-1988" b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 Hamiltonian sampler uses a simple idea from classical mechanics</a:t>
                </a:r>
              </a:p>
              <a:p>
                <a:pPr lvl="0"/>
                <a:r>
                  <a:rPr lang="en-US" dirty="0"/>
                  <a:t>We can relate position to the probability densities with independent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through the </a:t>
                </a:r>
                <a:r>
                  <a:rPr lang="en-US" b="1" dirty="0"/>
                  <a:t>Boltzmann distribution</a:t>
                </a:r>
                <a:r>
                  <a:rPr lang="en-US"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𝙺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𝚅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1"/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posterior parameter vector we wish to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distribution of the auxiliary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normalization or </a:t>
                </a:r>
                <a:r>
                  <a:rPr lang="en-US" b="1" dirty="0"/>
                  <a:t>partition coefficient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  <a:blipFill>
                <a:blip r:embed="rId2"/>
                <a:stretch>
                  <a:fillRect l="-963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scalable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Hamiltonian arise</a:t>
                </a:r>
                <a:r>
                  <a:rPr lang="en-US" dirty="0"/>
                  <a:t>s</a:t>
                </a:r>
                <a:r>
                  <a:rPr dirty="0"/>
                  <a:t> from the principle of 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smtClean="0"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d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Solve for velocity and momentum as system of coupled differential equations</a:t>
                </a:r>
                <a:endParaRPr lang="en-US" dirty="0"/>
              </a:p>
              <a:p>
                <a:pPr lvl="1"/>
                <a:r>
                  <a:rPr lang="en-US" dirty="0"/>
                  <a:t>Conservation of energy (or volume) means that </a:t>
                </a:r>
                <a14:m>
                  <m:oMath xmlns:m="http://schemas.openxmlformats.org/officeDocument/2006/math">
                    <m:r>
                      <a:rPr lang="ar-AE" b="0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ar-AE" b="0" i="1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ar-AE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ar-AE" b="0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ar-AE" b="0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ar-AE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en-US" dirty="0"/>
                  <a:t> have an inverse relationship</a:t>
                </a:r>
              </a:p>
              <a:p>
                <a:pPr lvl="1"/>
                <a:r>
                  <a:rPr lang="en-US" dirty="0"/>
                  <a:t>For a given initial value of </a:t>
                </a:r>
                <a14:m>
                  <m:oMath xmlns:m="http://schemas.openxmlformats.org/officeDocument/2006/math">
                    <m:r>
                      <a:rPr lang="ar-AE" b="0" smtClean="0"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ar-AE" b="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ar-AE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ar-AE" b="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r>
                  <a:rPr lang="en-US" dirty="0"/>
                  <a:t> Hamiltonian sampling follows a specific trajectory with constant energy </a:t>
                </a:r>
                <a:endParaRPr dirty="0"/>
              </a:p>
              <a:p>
                <a:pPr lvl="0"/>
                <a:r>
                  <a:rPr lang="en-US" dirty="0"/>
                  <a:t>The </a:t>
                </a:r>
                <a:r>
                  <a:rPr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2447" b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with these general steps:</a:t>
                </a:r>
              </a:p>
              <a:p>
                <a:pPr lvl="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, a standard multivariate Normal distribution, to set a new </a:t>
                </a:r>
                <a:r>
                  <a:rPr lang="en-US" b="1" dirty="0"/>
                  <a:t>Hamiltonian trajectory</a:t>
                </a:r>
                <a:r>
                  <a:rPr lang="en-US" dirty="0"/>
                  <a:t>   </a:t>
                </a:r>
                <a:endParaRPr lang="ar-AE" dirty="0"/>
              </a:p>
              <a:p>
                <a:pPr lvl="0">
                  <a:buAutoNum type="arabicPeriod"/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for </a:t>
                </a:r>
                <a:r>
                  <a:rPr lang="en-US" i="1" dirty="0"/>
                  <a:t>L</a:t>
                </a:r>
                <a:r>
                  <a:rPr lang="en-US" dirty="0"/>
                  <a:t> time intervals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time steps using </a:t>
                </a:r>
                <a:r>
                  <a:rPr lang="en-US" b="1" dirty="0"/>
                  <a:t>leapfrog algorithm</a:t>
                </a:r>
                <a:r>
                  <a:rPr lang="en-US" dirty="0"/>
                  <a:t> taking half steps for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dimension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 startAt="3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as the new proposed state for the density of interest</a:t>
                </a:r>
              </a:p>
              <a:p>
                <a:pPr marL="342900" lvl="0" indent="-342900">
                  <a:buAutoNum type="arabicPeriod" startAt="3"/>
                </a:pPr>
                <a:r>
                  <a:rPr lang="en-US"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  <a:blipFill>
                <a:blip r:embed="rId2"/>
                <a:stretch>
                  <a:fillRect l="-444" t="-1827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167D39-283C-1E1D-76F3-D026406F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42E8-C0C0-AD27-F2F8-4B170D06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</a:t>
                </a:r>
              </a:p>
              <a:p>
                <a:pPr lvl="0"/>
                <a:r>
                  <a:rPr lang="en-US"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 tune the algorithm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step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small, search is only local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large, search makes large jumps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number of steps in the trajectory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small, trajectory not fully sampled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large, trajectory is over sampled</a:t>
                </a:r>
              </a:p>
              <a:p>
                <a:pPr lvl="0"/>
                <a:r>
                  <a:rPr lang="en-US"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in practice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BDAE-AA14-3B36-C314-EB0F2FE8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DA7D-6939-FF75-0B5A-92C19BEB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6FDB-7584-7289-6327-D4E49068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8229600" cy="19641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NUTS represents the state of the art in MCMC samplers: </a:t>
            </a:r>
            <a:r>
              <a:rPr dirty="0">
                <a:hlinkClick r:id="rId2"/>
              </a:rPr>
              <a:t>Hoffman and Gelman </a:t>
            </a:r>
            <a:r>
              <a:rPr dirty="0"/>
              <a:t>2014</a:t>
            </a:r>
          </a:p>
          <a:p>
            <a:pPr lvl="0"/>
            <a:r>
              <a:rPr lang="en-US" dirty="0"/>
              <a:t>Selection of number of Hamiltonian leapfrog steps, </a:t>
            </a:r>
            <a:r>
              <a:rPr lang="en-US" i="1" dirty="0"/>
              <a:t>L</a:t>
            </a:r>
            <a:r>
              <a:rPr lang="en-US" dirty="0"/>
              <a:t>, is a difficult tuning problem 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small, trajectory is not fully sampled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large, trajectory makes a </a:t>
            </a:r>
            <a:r>
              <a:rPr lang="en-US" b="1" dirty="0"/>
              <a:t>U-turn</a:t>
            </a:r>
            <a:r>
              <a:rPr lang="en-US" dirty="0"/>
              <a:t> making redundant samples   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39717-EA0B-F2AB-F455-0F93D726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1" y="2879558"/>
            <a:ext cx="5682915" cy="22639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F660D-A2EA-392B-56ED-BAFE710E6C73}"/>
              </a:ext>
            </a:extLst>
          </p:cNvPr>
          <p:cNvCxnSpPr>
            <a:cxnSpLocks/>
          </p:cNvCxnSpPr>
          <p:nvPr/>
        </p:nvCxnSpPr>
        <p:spPr>
          <a:xfrm flipH="1">
            <a:off x="2847474" y="2542674"/>
            <a:ext cx="1804737" cy="625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544F35-F62A-BECD-0620-47FAD7356628}"/>
              </a:ext>
            </a:extLst>
          </p:cNvPr>
          <p:cNvCxnSpPr>
            <a:cxnSpLocks/>
          </p:cNvCxnSpPr>
          <p:nvPr/>
        </p:nvCxnSpPr>
        <p:spPr>
          <a:xfrm flipH="1">
            <a:off x="4965032" y="2571750"/>
            <a:ext cx="204536" cy="115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960D43-406D-C7A4-98CD-E04A7FCE5B3A}"/>
              </a:ext>
            </a:extLst>
          </p:cNvPr>
          <p:cNvSpPr txBox="1"/>
          <p:nvPr/>
        </p:nvSpPr>
        <p:spPr>
          <a:xfrm>
            <a:off x="7269077" y="3284621"/>
            <a:ext cx="17084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4"/>
              </a:rPr>
              <a:t>Hamiltonian Monte Carlo Explained, Alex </a:t>
            </a:r>
            <a:r>
              <a:rPr lang="en-US" sz="1400" dirty="0" err="1">
                <a:hlinkClick r:id="rId4"/>
              </a:rPr>
              <a:t>Rogozhnikov</a:t>
            </a:r>
            <a:r>
              <a:rPr lang="en-US" sz="1400" dirty="0"/>
              <a:t>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4276"/>
                <a:ext cx="8229600" cy="397324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 err="1">
                    <a:hlinkClick r:id="rId3"/>
                  </a:rPr>
                  <a:t>PyMC</a:t>
                </a:r>
                <a:r>
                  <a:rPr dirty="0">
                    <a:hlinkClick r:id="rId3"/>
                  </a:rPr>
                  <a:t> package</a:t>
                </a:r>
                <a:r>
                  <a:rPr dirty="0"/>
                  <a:t> uses the NUTS MCMC algorithm</a:t>
                </a:r>
                <a:r>
                  <a:rPr lang="en-US" dirty="0"/>
                  <a:t> by default</a:t>
                </a:r>
                <a:endParaRPr dirty="0"/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</a:t>
                </a:r>
                <a:r>
                  <a:rPr lang="en-US" dirty="0"/>
                  <a:t>Hamiltonian </a:t>
                </a:r>
                <a:r>
                  <a:rPr dirty="0"/>
                  <a:t>coupled differential equations</a:t>
                </a:r>
              </a:p>
              <a:p>
                <a:pPr lvl="1"/>
                <a:r>
                  <a:rPr dirty="0"/>
                  <a:t>Find equilibrium at the</a:t>
                </a:r>
                <a:r>
                  <a:rPr b="1" dirty="0"/>
                  <a:t> U-turn point</a:t>
                </a:r>
                <a:endParaRPr dirty="0"/>
              </a:p>
              <a:p>
                <a:pPr lvl="1"/>
                <a:r>
                  <a:rPr dirty="0"/>
                  <a:t>Equilibrium point determines</a:t>
                </a:r>
                <a:r>
                  <a:rPr lang="en-US" dirty="0"/>
                  <a:t> hyperparameters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</a:t>
                </a:r>
                <a:r>
                  <a:rPr lang="en-US" dirty="0"/>
                  <a:t>but</a:t>
                </a:r>
                <a:r>
                  <a:rPr dirty="0"/>
                  <a:t> is not guaranteed to converge</a:t>
                </a:r>
                <a:endParaRPr lang="en-US" dirty="0"/>
              </a:p>
              <a:p>
                <a:pPr lvl="1"/>
                <a:r>
                  <a:rPr lang="en-US" dirty="0"/>
                  <a:t>Hamiltonian sampling </a:t>
                </a:r>
                <a:r>
                  <a:rPr lang="en-US" b="1" dirty="0"/>
                  <a:t>only works for distributions with continuous derivatives! </a:t>
                </a:r>
                <a:endParaRPr b="1" dirty="0"/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4276"/>
                <a:ext cx="8229600" cy="3973245"/>
              </a:xfrm>
              <a:blipFill>
                <a:blip r:embed="rId4"/>
                <a:stretch>
                  <a:fillRect l="-667" t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80636-51E1-77CF-7464-A65E8594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4B0D6-727E-0C66-7EE7-41893F1A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28" y="926432"/>
            <a:ext cx="4803194" cy="357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F2D59-5976-2582-53DC-0F5ACC34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4519-669D-6613-395D-43B6953AE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3677652" cy="4158916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NUTS algorithm maintains a binary tree of samples</a:t>
            </a:r>
            <a:endParaRPr dirty="0"/>
          </a:p>
          <a:p>
            <a:pPr lvl="0"/>
            <a:r>
              <a:rPr lang="en-US" dirty="0"/>
              <a:t>Sample randomly drawn trajectory</a:t>
            </a:r>
          </a:p>
          <a:p>
            <a:pPr lvl="0"/>
            <a:r>
              <a:rPr lang="en-US" dirty="0"/>
              <a:t>Double the number of samples on right and then left</a:t>
            </a:r>
          </a:p>
          <a:p>
            <a:pPr lvl="0"/>
            <a:r>
              <a:rPr lang="en-US" dirty="0"/>
              <a:t>Doubling stops when Hamiltonian equilibrium point reached</a:t>
            </a:r>
          </a:p>
          <a:p>
            <a:pPr lvl="0"/>
            <a:r>
              <a:rPr lang="en-US" dirty="0"/>
              <a:t>Trajectory has no U-turns!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D1E5C-6958-E5B7-FC31-F474CB40D206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1010652" cy="103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75ACE8-1DF9-D1C7-DDD6-E9BE802620ED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534712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692D3D-D862-4C3F-2984-C0D16DC082C1}"/>
              </a:ext>
            </a:extLst>
          </p:cNvPr>
          <p:cNvSpPr txBox="1"/>
          <p:nvPr/>
        </p:nvSpPr>
        <p:spPr>
          <a:xfrm>
            <a:off x="5454210" y="4587162"/>
            <a:ext cx="359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Hoffman and Gelman </a:t>
            </a:r>
            <a:r>
              <a:rPr lang="en-US" sz="1400" dirty="0"/>
              <a:t>2014</a:t>
            </a:r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9D0158-0424-7D3D-2067-225B9E3F1959}"/>
              </a:ext>
            </a:extLst>
          </p:cNvPr>
          <p:cNvCxnSpPr>
            <a:cxnSpLocks/>
          </p:cNvCxnSpPr>
          <p:nvPr/>
        </p:nvCxnSpPr>
        <p:spPr>
          <a:xfrm flipV="1">
            <a:off x="3830053" y="1892969"/>
            <a:ext cx="1371600" cy="665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5F51C3-57FF-AEFD-6917-31C7B7E74C88}"/>
              </a:ext>
            </a:extLst>
          </p:cNvPr>
          <p:cNvCxnSpPr>
            <a:cxnSpLocks/>
          </p:cNvCxnSpPr>
          <p:nvPr/>
        </p:nvCxnSpPr>
        <p:spPr>
          <a:xfrm flipV="1">
            <a:off x="3777916" y="2109537"/>
            <a:ext cx="2121568" cy="46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Hamiltonian MCMC </a:t>
            </a:r>
            <a:r>
              <a:rPr lang="en-US" dirty="0"/>
              <a:t>and NUTS are</a:t>
            </a:r>
            <a:r>
              <a:rPr dirty="0"/>
              <a:t> complex algorithm</a:t>
            </a:r>
            <a:r>
              <a:rPr lang="en-US" dirty="0"/>
              <a:t>s</a:t>
            </a:r>
            <a:r>
              <a:rPr dirty="0"/>
              <a:t> - some resources for </a:t>
            </a:r>
            <a:r>
              <a:rPr lang="en-US" dirty="0"/>
              <a:t>learning the</a:t>
            </a:r>
            <a:r>
              <a:rPr dirty="0"/>
              <a:t> details</a:t>
            </a:r>
          </a:p>
          <a:p>
            <a:pPr lvl="0"/>
            <a:r>
              <a:rPr dirty="0">
                <a:hlinkClick r:id="rId2"/>
              </a:rPr>
              <a:t>A Conceptual Introduction to Hamiltonian Monte Carlo, Michael Betancourt</a:t>
            </a:r>
            <a:r>
              <a:rPr dirty="0"/>
              <a:t>, 2017</a:t>
            </a:r>
          </a:p>
          <a:p>
            <a:pPr lvl="0"/>
            <a:r>
              <a:rPr dirty="0">
                <a:hlinkClick r:id="rId3"/>
              </a:rPr>
              <a:t>MCMC </a:t>
            </a:r>
            <a:r>
              <a:rPr lang="en-US" dirty="0">
                <a:hlinkClick r:id="rId3"/>
              </a:rPr>
              <a:t>U</a:t>
            </a:r>
            <a:r>
              <a:rPr dirty="0">
                <a:hlinkClick r:id="rId3"/>
              </a:rPr>
              <a:t>sing Hamiltonian </a:t>
            </a:r>
            <a:r>
              <a:rPr lang="en-US" dirty="0">
                <a:hlinkClick r:id="rId3"/>
              </a:rPr>
              <a:t>D</a:t>
            </a:r>
            <a:r>
              <a:rPr dirty="0">
                <a:hlinkClick r:id="rId3"/>
              </a:rPr>
              <a:t>ynamics, Radford Niel</a:t>
            </a:r>
            <a:r>
              <a:rPr dirty="0"/>
              <a:t>, 2012</a:t>
            </a:r>
          </a:p>
          <a:p>
            <a:pPr lvl="0"/>
            <a:r>
              <a:rPr dirty="0">
                <a:hlinkClick r:id="rId4"/>
              </a:rPr>
              <a:t>Hamiltonian Monte Carlo </a:t>
            </a:r>
            <a:r>
              <a:rPr lang="en-US" dirty="0">
                <a:hlinkClick r:id="rId4"/>
              </a:rPr>
              <a:t>E</a:t>
            </a:r>
            <a:r>
              <a:rPr dirty="0">
                <a:hlinkClick r:id="rId4"/>
              </a:rPr>
              <a:t>xplained, Alex </a:t>
            </a:r>
            <a:r>
              <a:rPr dirty="0" err="1">
                <a:hlinkClick r:id="rId4"/>
              </a:rPr>
              <a:t>Rogozhnikov</a:t>
            </a:r>
            <a:r>
              <a:rPr dirty="0"/>
              <a:t>, 2016</a:t>
            </a:r>
            <a:endParaRPr lang="en-US" dirty="0"/>
          </a:p>
          <a:p>
            <a:pPr lvl="0"/>
            <a:r>
              <a:rPr lang="en-US" dirty="0">
                <a:hlinkClick r:id="rId5"/>
              </a:rPr>
              <a:t>The No-U-Turn Sampler: Adaptively Setting Path Lengths in Hamiltonian Monte Carlo, Hofman and Gelman</a:t>
            </a:r>
            <a:r>
              <a:rPr lang="en-US" dirty="0"/>
              <a:t>, 2014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A6A0A-9F24-4B46-8EEE-D9E943512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75C69-FA3A-ACC7-1D1B-1415EA12B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MCMC Bayes Example</a:t>
            </a:r>
          </a:p>
        </p:txBody>
      </p:sp>
    </p:spTree>
    <p:extLst>
      <p:ext uri="{BB962C8B-B14F-4D97-AF65-F5344CB8AC3E}">
        <p14:creationId xmlns:p14="http://schemas.microsoft.com/office/powerpoint/2010/main" val="3351159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688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lvl="1">
              <a:buAutoNum type="arabicPeriod"/>
            </a:pPr>
            <a:r>
              <a:rPr dirty="0"/>
              <a:t>Define the problem</a:t>
            </a:r>
          </a:p>
          <a:p>
            <a:pPr lvl="1">
              <a:buAutoNum type="arabicPeriod"/>
            </a:pPr>
            <a:r>
              <a:rPr dirty="0"/>
              <a:t>Collect the dataset</a:t>
            </a:r>
          </a:p>
          <a:p>
            <a:pPr lvl="1">
              <a:buAutoNum type="arabicPeriod"/>
            </a:pPr>
            <a:r>
              <a:rPr dirty="0"/>
              <a:t>Define a model, including priors</a:t>
            </a:r>
          </a:p>
          <a:p>
            <a:pPr lvl="1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lvl="1">
              <a:buAutoNum type="arabicPeriod"/>
            </a:pPr>
            <a:r>
              <a:rPr dirty="0"/>
              <a:t>MCMC sample the model</a:t>
            </a:r>
          </a:p>
          <a:p>
            <a:pPr lvl="1">
              <a:buAutoNum type="arabicPeriod"/>
            </a:pPr>
            <a:r>
              <a:rPr dirty="0"/>
              <a:t>Verify MCMC sampling convergence and sufficiency</a:t>
            </a:r>
          </a:p>
          <a:p>
            <a:pPr lvl="1">
              <a:buAutoNum type="arabicPeriod"/>
            </a:pPr>
            <a:r>
              <a:rPr dirty="0"/>
              <a:t>Posterior predictive checks - Do the posterior predictions agree with the observed response?</a:t>
            </a:r>
            <a:endParaRPr lang="en-US" dirty="0"/>
          </a:p>
          <a:p>
            <a:pPr lvl="1">
              <a:buAutoNum type="arabicPeriod"/>
            </a:pPr>
            <a:r>
              <a:rPr lang="en-US" dirty="0"/>
              <a:t>Update the model with additional data as required</a:t>
            </a:r>
            <a:endParaRPr dirty="0"/>
          </a:p>
          <a:p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r>
              <a:rPr dirty="0"/>
              <a:t>Multiple examples </a:t>
            </a:r>
            <a:r>
              <a:rPr lang="en-US" dirty="0"/>
              <a:t>of </a:t>
            </a:r>
            <a:r>
              <a:rPr dirty="0"/>
              <a:t>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Independent variables are </a:t>
                </a:r>
                <a:r>
                  <a:rPr lang="en-US" b="1" dirty="0"/>
                  <a:t>zero-centered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  <a:blipFill>
                <a:blip r:embed="rId2"/>
                <a:stretch>
                  <a:fillRect l="-741" t="-5645" b="-3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3041" y="2571750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760495"/>
            <a:ext cx="6657474" cy="28141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Large-scale Bayesian models need highly efficient sampling methods</a:t>
            </a:r>
          </a:p>
          <a:p>
            <a:pPr lvl="0"/>
            <a:r>
              <a:rPr b="1" dirty="0"/>
              <a:t>Markov chain Monte Carlo (MCMC) sampling</a:t>
            </a:r>
            <a:r>
              <a:rPr dirty="0"/>
              <a:t> is efficient and scalable</a:t>
            </a:r>
          </a:p>
          <a:p>
            <a:pPr lvl="0"/>
            <a:r>
              <a:rPr dirty="0"/>
              <a:t>Rather than sampling on a grid, MCMC methods sample distributions efficiently</a:t>
            </a:r>
          </a:p>
          <a:p>
            <a:pPr lvl="1"/>
            <a:r>
              <a:rPr dirty="0"/>
              <a:t>Sample higher density regions of posterior with higher probability</a:t>
            </a:r>
          </a:p>
          <a:p>
            <a:pPr lvl="0"/>
            <a:r>
              <a:rPr dirty="0"/>
              <a:t>Requires effort to understand how the algorithm works</a:t>
            </a:r>
          </a:p>
          <a:p>
            <a:pPr lvl="1"/>
            <a:r>
              <a:rPr dirty="0"/>
              <a:t>What to do when things go wrong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</a:t>
                </a:r>
              </a:p>
              <a:p>
                <a:pPr lvl="0"/>
                <a:r>
                  <a:rPr lang="en-US" dirty="0"/>
                  <a:t>Define prior distributions: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the Intercept term, Normally distributed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partial slopes, Normally distributed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dirty="0"/>
                  <a:t> the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half Normal distribution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Independent variables,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ar-AE" dirty="0"/>
              </a:p>
              <a:p>
                <a:r>
                  <a:rPr lang="en-US" dirty="0"/>
                  <a:t>Likelihood model,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Sample posterior of parameters</a:t>
                </a:r>
              </a:p>
              <a:p>
                <a:pPr lvl="1"/>
                <a:r>
                  <a:rPr lang="en-US" dirty="0"/>
                  <a:t>Posterior distribution of observations,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b="1" dirty="0"/>
                  <a:t>Expected value </a:t>
                </a:r>
                <a:r>
                  <a:rPr lang="en-US" dirty="0"/>
                  <a:t>of the response,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computed deterministically</a:t>
                </a:r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  <a:r>
              <a:rPr lang="en-US" dirty="0"/>
              <a:t> using </a:t>
            </a:r>
            <a:r>
              <a:rPr dirty="0"/>
              <a:t>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pymc3.HalfNormal(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B7C93-C80F-9247-C08F-5DB67915B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2E0BA-B1F2-891F-BC75-927CBFCC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1656388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456"/>
            <a:ext cx="8229600" cy="21191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Prior predictive checks to verify prior distribution choice</a:t>
            </a:r>
          </a:p>
          <a:p>
            <a:pPr lvl="0"/>
            <a:r>
              <a:rPr sz="2000" dirty="0"/>
              <a:t>Prior predictive checks verify that choices of prior distributions are at least reasonable</a:t>
            </a:r>
          </a:p>
          <a:p>
            <a:pPr lvl="0"/>
            <a:r>
              <a:rPr sz="2000" dirty="0"/>
              <a:t>Compare the distribution of the response variable with the posterior distribution generated by priors.</a:t>
            </a:r>
          </a:p>
          <a:p>
            <a:r>
              <a:rPr sz="2000" dirty="0"/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053" y="3141838"/>
            <a:ext cx="6472989" cy="15982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749968" y="4700336"/>
            <a:ext cx="7194885" cy="39236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2302-8F03-7D58-780F-C260E2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872-E001-39A8-30D1-A6C4702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pic>
        <p:nvPicPr>
          <p:cNvPr id="4" name="Picture 1" descr="../images/PriorPredictiveResponse.jpg">
            <a:extLst>
              <a:ext uri="{FF2B5EF4-FFF2-40B4-BE49-F238E27FC236}">
                <a16:creationId xmlns:a16="http://schemas.microsoft.com/office/drawing/2014/main" id="{7F201B46-9857-CF04-AFE5-A065174799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7819" y="2961128"/>
            <a:ext cx="7259856" cy="17925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37A341C-9AF1-F0BC-9AB9-0362501030DB}"/>
              </a:ext>
            </a:extLst>
          </p:cNvPr>
          <p:cNvSpPr txBox="1"/>
          <p:nvPr/>
        </p:nvSpPr>
        <p:spPr>
          <a:xfrm>
            <a:off x="1581825" y="4709569"/>
            <a:ext cx="6991003" cy="39100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353E0-3B21-ABB4-04AD-F63B4241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19" y="943447"/>
            <a:ext cx="7780421" cy="19389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dirty="0"/>
              <a:t>Prior predictive checks to verify prior distribution choice</a:t>
            </a:r>
          </a:p>
          <a:p>
            <a:r>
              <a:rPr sz="2000" dirty="0"/>
              <a:t>Distribution shape is similar</a:t>
            </a:r>
          </a:p>
          <a:p>
            <a:r>
              <a:rPr sz="2000" dirty="0"/>
              <a:t>No noticeable anomalies</a:t>
            </a:r>
          </a:p>
          <a:p>
            <a:r>
              <a:rPr sz="2000" dirty="0"/>
              <a:t>Higher dispersion of prior check distribution is desired </a:t>
            </a:r>
            <a:endParaRPr lang="en-US" sz="2000" dirty="0"/>
          </a:p>
          <a:p>
            <a:pPr lvl="1"/>
            <a:r>
              <a:rPr lang="en-US" sz="1700" dirty="0"/>
              <a:t>No evidence is used to narrow distribution </a:t>
            </a:r>
          </a:p>
          <a:p>
            <a:pPr lvl="1"/>
            <a:r>
              <a:rPr lang="en-US" sz="1700" dirty="0"/>
              <a:t>Do not want to </a:t>
            </a:r>
            <a:r>
              <a:rPr sz="1700" dirty="0"/>
              <a:t>restrict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10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Prior predictive checks to verify prior distribution choice</a:t>
                </a:r>
              </a:p>
              <a:p>
                <a:pPr lvl="0"/>
                <a:r>
                  <a:rPr lang="en-US" dirty="0"/>
                  <a:t>Verify that we are happy with the density of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priors</a:t>
                </a:r>
              </a:p>
              <a:p>
                <a:r>
                  <a:rPr lang="en-US" dirty="0"/>
                  <a:t>Range of possible values will not restrict the solution</a:t>
                </a:r>
              </a:p>
              <a:p>
                <a:r>
                  <a:rPr lang="en-US" dirty="0"/>
                  <a:t>No anomalies in the shape of the distribution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  <a:blipFill>
                <a:blip r:embed="rId2"/>
                <a:stretch>
                  <a:fillRect l="-2200" t="-3052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04510" y="1564878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07832" y="4584700"/>
            <a:ext cx="452988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density of Betas and sigma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9BBEB-F7A8-6469-60E2-120FB6EE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A5497-7072-C3EC-8C02-B075669A2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Sampling and Inference</a:t>
            </a:r>
          </a:p>
        </p:txBody>
      </p:sp>
    </p:spTree>
    <p:extLst>
      <p:ext uri="{BB962C8B-B14F-4D97-AF65-F5344CB8AC3E}">
        <p14:creationId xmlns:p14="http://schemas.microsoft.com/office/powerpoint/2010/main" val="3728217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112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Evaluation the sampled posterior and perform inference</a:t>
            </a:r>
          </a:p>
          <a:p>
            <a:pPr lvl="0"/>
            <a:r>
              <a:rPr dirty="0"/>
              <a:t>We sample the posterior using one or more Markov chains</a:t>
            </a:r>
          </a:p>
          <a:p>
            <a:pPr lvl="0"/>
            <a:r>
              <a:rPr dirty="0"/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1788" y="2847474"/>
            <a:ext cx="5841328" cy="1947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D2BB-89A6-D46E-32EB-CC1F4D4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1C3-CCAB-9A28-0AEF-01ADC94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pic>
        <p:nvPicPr>
          <p:cNvPr id="4" name="Picture 1" descr="../images/PosteriorTraces.png">
            <a:extLst>
              <a:ext uri="{FF2B5EF4-FFF2-40B4-BE49-F238E27FC236}">
                <a16:creationId xmlns:a16="http://schemas.microsoft.com/office/drawing/2014/main" id="{7264CE53-A7BB-8EA2-D0AF-BECFBA8F82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3895" y="2877552"/>
            <a:ext cx="5751093" cy="19170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CB8CD58-42F3-0C3F-1C34-EA9D8B40B553}"/>
              </a:ext>
            </a:extLst>
          </p:cNvPr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Evaluation the sampled posterior and perform inference</a:t>
                </a:r>
              </a:p>
              <a:p>
                <a:pPr lvl="0"/>
                <a:r>
                  <a:rPr dirty="0"/>
                  <a:t>Traces and density of chains are similar</a:t>
                </a:r>
              </a:p>
              <a:p>
                <a:pPr lvl="1"/>
                <a:r>
                  <a:rPr dirty="0"/>
                  <a:t>No divergence between traces</a:t>
                </a:r>
              </a:p>
              <a:p>
                <a:pPr lvl="0"/>
                <a:r>
                  <a:rPr dirty="0"/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  <a:blipFill>
                <a:blip r:embed="rId3"/>
                <a:stretch>
                  <a:fillRect l="-963" t="-523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858C5-1902-0C79-796F-A796037B6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Markov Processes</a:t>
            </a:r>
          </a:p>
        </p:txBody>
      </p:sp>
    </p:spTree>
    <p:extLst>
      <p:ext uri="{BB962C8B-B14F-4D97-AF65-F5344CB8AC3E}">
        <p14:creationId xmlns:p14="http://schemas.microsoft.com/office/powerpoint/2010/main" val="3530049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085220" cy="66950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373978" cy="1305927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sz="2000" dirty="0"/>
              <a:t>Evaluation the sampled posterior and perform inference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dirty="0"/>
              <a:t>There are a number of ways MCMC sampling can breakdown and not converge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 from </a:t>
            </a:r>
            <a:r>
              <a:rPr lang="en-US" sz="2000" dirty="0" err="1">
                <a:hlinkClick r:id="rId2"/>
              </a:rPr>
              <a:t>Vehtari</a:t>
            </a:r>
            <a:r>
              <a:rPr lang="en-US" sz="2000" dirty="0">
                <a:hlinkClick r:id="rId2"/>
              </a:rPr>
              <a:t> et.al.</a:t>
            </a:r>
            <a:r>
              <a:rPr lang="en-US" sz="2000" dirty="0"/>
              <a:t>, 2021, a seminal paper on evaluation of MCMC</a:t>
            </a:r>
          </a:p>
          <a:p>
            <a:pPr lvl="0"/>
            <a:endParaRPr dirty="0"/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2346315"/>
            <a:ext cx="5460257" cy="27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74"/>
            <a:ext cx="8229600" cy="57607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9305" y="1925927"/>
            <a:ext cx="4003893" cy="1334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28562" y="3396296"/>
            <a:ext cx="384463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0" indent="-342900">
                  <a:buAutoNum type="arabicPeriod"/>
                </a:pPr>
                <a:r>
                  <a:rPr dirty="0"/>
                  <a:t>The mean MCMC error</a:t>
                </a:r>
              </a:p>
              <a:p>
                <a:pPr lvl="1"/>
                <a:r>
                  <a:rPr dirty="0"/>
                  <a:t>Estimated error tells us how much error the MCMC sampling has introduced</a:t>
                </a:r>
                <a:r>
                  <a:rPr lang="en-US" dirty="0"/>
                  <a:t> into the posterior estimate</a:t>
                </a:r>
              </a:p>
              <a:p>
                <a:pPr lvl="1"/>
                <a:r>
                  <a:rPr dirty="0"/>
                  <a:t>The standard deviation (</a:t>
                </a:r>
                <a:r>
                  <a:rPr dirty="0" err="1">
                    <a:latin typeface="Courier"/>
                  </a:rPr>
                  <a:t>sd</a:t>
                </a:r>
                <a:r>
                  <a:rPr dirty="0"/>
                  <a:t>) of the mean error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Metrics of </a:t>
                </a:r>
                <a:r>
                  <a:rPr b="1" dirty="0"/>
                  <a:t>effective sample size (ESS)</a:t>
                </a:r>
              </a:p>
              <a:p>
                <a:pPr lvl="1"/>
                <a:r>
                  <a:rPr dirty="0"/>
                  <a:t>ESS of bulk (middle) portion of posterior distributions</a:t>
                </a:r>
              </a:p>
              <a:p>
                <a:pPr lvl="1"/>
                <a:r>
                  <a:rPr dirty="0"/>
                  <a:t>ESS for tails ESS of posterior distributions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The </a:t>
                </a:r>
                <a:r>
                  <a:rPr b="1" dirty="0"/>
                  <a:t>Gelman-Rudin statistic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dirty="0"/>
                  <a:t>) measures the ratio of the </a:t>
                </a:r>
                <a:r>
                  <a:rPr b="1" dirty="0"/>
                  <a:t>variance shrinkage between chains</a:t>
                </a:r>
                <a:r>
                  <a:rPr dirty="0"/>
                  <a:t> to the </a:t>
                </a:r>
                <a:r>
                  <a:rPr b="1" dirty="0"/>
                  <a:t>variance shrinkage within chains</a:t>
                </a:r>
              </a:p>
              <a:p>
                <a:pPr lvl="1"/>
                <a:r>
                  <a:rPr dirty="0"/>
                  <a:t>Gelman-Rudin statistic should converge to 1.0</a:t>
                </a:r>
              </a:p>
              <a:p>
                <a:pPr lvl="1"/>
                <a:r>
                  <a:rPr dirty="0"/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  <a:blipFill>
                <a:blip r:embed="rId3"/>
                <a:stretch>
                  <a:fillRect l="-893" t="-159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CD936E-1A3D-02EF-19C2-6AB86A024020}"/>
              </a:ext>
            </a:extLst>
          </p:cNvPr>
          <p:cNvSpPr txBox="1"/>
          <p:nvPr/>
        </p:nvSpPr>
        <p:spPr>
          <a:xfrm>
            <a:off x="348915" y="882316"/>
            <a:ext cx="85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dirty="0"/>
              <a:t>Summary table provides a lot of information to verify if samples are representative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944820"/>
            <a:ext cx="8229600" cy="203500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Plot the MCSE by quantile for each model parameter</a:t>
            </a:r>
            <a:r>
              <a:rPr lang="en-US" dirty="0"/>
              <a:t> to verify if samples are representative</a:t>
            </a:r>
          </a:p>
          <a:p>
            <a:pPr lvl="0"/>
            <a:r>
              <a:rPr lang="en-US" dirty="0"/>
              <a:t>Ideally want MCSE to be </a:t>
            </a:r>
            <a:r>
              <a:rPr lang="en-US" b="1" dirty="0"/>
              <a:t>small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Notice the MCSE is higher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MCSE is low, even in tails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244" y="2916655"/>
            <a:ext cx="7455368" cy="18408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147010" y="4731545"/>
            <a:ext cx="6769769" cy="42177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MCSE by quantile for each model 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9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96" y="827172"/>
            <a:ext cx="4154905" cy="422208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verify that the samples are representative</a:t>
            </a:r>
          </a:p>
          <a:p>
            <a:pPr lvl="0"/>
            <a:r>
              <a:rPr dirty="0"/>
              <a:t>Plot the ESS locally and by quantile for each model parameter</a:t>
            </a:r>
            <a:endParaRPr lang="en-US" dirty="0"/>
          </a:p>
          <a:p>
            <a:pPr lvl="0"/>
            <a:r>
              <a:rPr lang="en-US" dirty="0"/>
              <a:t>Ideally want ESS to be </a:t>
            </a:r>
            <a:r>
              <a:rPr lang="en-US" b="1" dirty="0"/>
              <a:t>large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Local ESS is fairly uniform with quantile</a:t>
            </a:r>
          </a:p>
          <a:p>
            <a:pPr lvl="0"/>
            <a:r>
              <a:rPr lang="en-US" dirty="0"/>
              <a:t>Notice the quantile ESS is lower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ESS is reasonably high, even in tails</a:t>
            </a:r>
          </a:p>
          <a:p>
            <a:pPr lvl="0"/>
            <a:endParaRPr dirty="0"/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5401" y="1406063"/>
            <a:ext cx="4614456" cy="2327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71736" y="3814011"/>
            <a:ext cx="4672264" cy="7940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ESS locally and by quantile for each model 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2" y="1138092"/>
            <a:ext cx="5562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Evaluate the sampled posterior and perform inference</a:t>
            </a:r>
          </a:p>
          <a:p>
            <a:pPr lvl="0"/>
            <a:r>
              <a:rPr dirty="0"/>
              <a:t>Examine HDIs of model parameters by trace with </a:t>
            </a:r>
            <a:r>
              <a:rPr b="1" dirty="0"/>
              <a:t>tree plot</a:t>
            </a:r>
            <a:endParaRPr lang="en-US" b="1" dirty="0"/>
          </a:p>
          <a:p>
            <a:pPr lvl="0"/>
            <a:r>
              <a:rPr lang="en-US" dirty="0"/>
              <a:t>HDIs are similar for each parameter by trace</a:t>
            </a:r>
          </a:p>
          <a:p>
            <a:pPr lvl="0"/>
            <a:r>
              <a:rPr lang="en-US" dirty="0"/>
              <a:t>HDIs confirm inferences on uncertainty of the model parameters</a:t>
            </a:r>
          </a:p>
          <a:p>
            <a:pPr lvl="0"/>
            <a:endParaRPr b="1" dirty="0"/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63" y="1158085"/>
            <a:ext cx="3297321" cy="324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208295" y="4477545"/>
            <a:ext cx="286351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HDIs of model parameters by trace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982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sz="2000" dirty="0"/>
                  <a:t>Evaluate the sampled posterior and perform inference</a:t>
                </a:r>
              </a:p>
              <a:p>
                <a:pPr lvl="0"/>
                <a:r>
                  <a:rPr sz="2000" dirty="0"/>
                  <a:t>How can we interpret the results?</a:t>
                </a:r>
                <a:endParaRPr lang="en-US" sz="2000" dirty="0"/>
              </a:p>
              <a:p>
                <a:pPr lvl="0"/>
                <a:r>
                  <a:rPr lang="en-US" sz="2000" dirty="0"/>
                  <a:t>Interpret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the mean response for the 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small value with limited uncertainty</a:t>
                </a:r>
              </a:p>
              <a:p>
                <a:pPr lvl="0"/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  <a:blipFill>
                <a:blip r:embed="rId2"/>
                <a:stretch>
                  <a:fillRect l="-1037" t="-2644" b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937" y="3272589"/>
            <a:ext cx="8727506" cy="1441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937" y="4669590"/>
            <a:ext cx="8229600" cy="4257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parameters with HDIs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B38FF-67BB-8606-CF78-0160EDD3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573D8-6E7D-4D6A-079B-2713A89AE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Posterior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16936559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Does the posterior distribution look like the distribution of the observed response?</a:t>
                </a:r>
              </a:p>
              <a:p>
                <a:pPr lvl="0"/>
                <a:r>
                  <a:rPr dirty="0"/>
                  <a:t>Can simply compare density plots</a:t>
                </a:r>
                <a:endParaRPr lang="en-US" dirty="0"/>
              </a:p>
              <a:p>
                <a:pPr lvl="0"/>
                <a:r>
                  <a:rPr dirty="0"/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Bayesian p-value</a:t>
                </a:r>
              </a:p>
              <a:p>
                <a:pPr lvl="1"/>
                <a:r>
                  <a:rPr dirty="0"/>
                  <a:t>Bayesian u-value</a:t>
                </a:r>
              </a:p>
              <a:p>
                <a:pPr lvl="1"/>
                <a:r>
                  <a:rPr dirty="0"/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1630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Base statistic on </a:t>
                </a:r>
                <a:r>
                  <a:rPr b="1" dirty="0"/>
                  <a:t>posterior predictive distribution</a:t>
                </a:r>
              </a:p>
              <a:p>
                <a:pPr lvl="0"/>
                <a:r>
                  <a:rPr dirty="0"/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342900" lvl="1" indent="0">
                  <a:buNone/>
                </a:pPr>
                <a:r>
                  <a:rPr dirty="0"/>
                  <a:t>Where:</a:t>
                </a:r>
                <a:br>
                  <a:rPr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realization drawn from the posterior distribution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observation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  <a:blipFill>
                <a:blip r:embed="rId2"/>
                <a:stretch>
                  <a:fillRect l="-963" t="-2805"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389"/>
            <a:ext cx="8229600" cy="188622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check that predictions from the model are reasonable</a:t>
            </a:r>
          </a:p>
          <a:p>
            <a:pPr lvl="0"/>
            <a:r>
              <a:rPr dirty="0"/>
              <a:t>Posterior predictive distribution is compared to the distribution of observations</a:t>
            </a:r>
            <a:endParaRPr lang="en-US" dirty="0"/>
          </a:p>
          <a:p>
            <a:pPr lvl="0"/>
            <a:r>
              <a:rPr lang="en-US" dirty="0"/>
              <a:t>Agreement is generally good between posterior predictive and actual observations</a:t>
            </a:r>
          </a:p>
          <a:p>
            <a:pPr lvl="0"/>
            <a:r>
              <a:rPr lang="en-US" dirty="0"/>
              <a:t>Average predictive is heavier in the tails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284" y="2620837"/>
            <a:ext cx="4997619" cy="202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646656"/>
            <a:ext cx="8229600" cy="4186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distribution vs. observed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b="1" dirty="0"/>
                  <a:t>Bayesian p-value</a:t>
                </a:r>
                <a:r>
                  <a:rPr dirty="0"/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</a:t>
                </a:r>
                <a:r>
                  <a:rPr dirty="0"/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:r>
                  <a:rPr dirty="0"/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79" y="806532"/>
            <a:ext cx="8229600" cy="1589171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must check that predictions from the model are reasonable</a:t>
            </a:r>
          </a:p>
          <a:p>
            <a:pPr lvl="0"/>
            <a:r>
              <a:rPr sz="2000" dirty="0"/>
              <a:t>Posterior predictive Bayesian p-value</a:t>
            </a:r>
            <a:endParaRPr lang="en-US" sz="2000" dirty="0"/>
          </a:p>
          <a:p>
            <a:pPr lvl="0"/>
            <a:r>
              <a:rPr lang="en-US" sz="2000" dirty="0"/>
              <a:t>Plot is centered on 0.5</a:t>
            </a:r>
          </a:p>
          <a:p>
            <a:pPr lvl="0"/>
            <a:r>
              <a:rPr lang="en-US" sz="2000" dirty="0"/>
              <a:t>Distribution is symmetric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1887" y="2294021"/>
            <a:ext cx="6260247" cy="24375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63550" y="4731544"/>
            <a:ext cx="8229600" cy="3648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Posterior predictive </a:t>
                </a:r>
                <a:r>
                  <a:rPr b="1" dirty="0"/>
                  <a:t>Bayesian u-value</a:t>
                </a:r>
                <a:r>
                  <a:rPr dirty="0"/>
                  <a:t> is also known as the </a:t>
                </a:r>
                <a:r>
                  <a:rPr b="1" dirty="0"/>
                  <a:t>marginal p-value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centered on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close to uniformly distributed</a:t>
                </a:r>
                <a:endParaRPr lang="en-US" dirty="0"/>
              </a:p>
              <a:p>
                <a:r>
                  <a:rPr lang="en-US" dirty="0"/>
                  <a:t>The values are close to 1.0 across all values of the observations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  <a:blipFill>
                <a:blip r:embed="rId2"/>
                <a:stretch>
                  <a:fillRect l="-480" t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78991" y="2738312"/>
            <a:ext cx="5461331" cy="200927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1052" y="4747586"/>
            <a:ext cx="8229600" cy="30947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Distribution of Bayesian u-values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3F7C4-FC72-EEB0-902B-B9507E63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5B38-F803-24D1-0203-2B64B46FF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MCMC Bayes Example 2</a:t>
            </a:r>
          </a:p>
        </p:txBody>
      </p:sp>
    </p:spTree>
    <p:extLst>
      <p:ext uri="{BB962C8B-B14F-4D97-AF65-F5344CB8AC3E}">
        <p14:creationId xmlns:p14="http://schemas.microsoft.com/office/powerpoint/2010/main" val="540157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Toward the end of 19th Century growing public awareness of the rising coal mine</a:t>
            </a:r>
            <a:r>
              <a:rPr lang="en-US" dirty="0"/>
              <a:t>r</a:t>
            </a:r>
            <a:r>
              <a:rPr dirty="0"/>
              <a:t> deaths</a:t>
            </a:r>
            <a:r>
              <a:rPr lang="en-US" dirty="0"/>
              <a:t> lead to adoption of improved safety practices  </a:t>
            </a:r>
            <a:endParaRPr dirty="0"/>
          </a:p>
          <a:p>
            <a:pPr lvl="0"/>
            <a:r>
              <a:rPr dirty="0"/>
              <a:t>Mine disaster defined as incident leading to 6 or more deaths</a:t>
            </a:r>
          </a:p>
          <a:p>
            <a:pPr lvl="0"/>
            <a:r>
              <a:rPr dirty="0"/>
              <a:t>As early as 1886, Royal Commission published recommendations for safety practices</a:t>
            </a:r>
          </a:p>
          <a:p>
            <a:pPr lvl="1"/>
            <a:r>
              <a:rPr dirty="0"/>
              <a:t>Adoption of these practices remained voluntary</a:t>
            </a:r>
          </a:p>
          <a:p>
            <a:pPr lvl="1"/>
            <a:r>
              <a:rPr dirty="0">
                <a:hlinkClick r:id="rId2"/>
              </a:rPr>
              <a:t>British Coal Mines Act of 1911</a:t>
            </a:r>
            <a:r>
              <a:rPr dirty="0"/>
              <a:t> finally codified mine safety procedures into law.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57" y="1304424"/>
            <a:ext cx="8229600" cy="35643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Famous dataset from </a:t>
            </a:r>
            <a:r>
              <a:rPr dirty="0">
                <a:hlinkClick r:id="rId2"/>
              </a:rPr>
              <a:t>Kaggle</a:t>
            </a:r>
            <a:r>
              <a:rPr dirty="0"/>
              <a:t>, and other sources</a:t>
            </a:r>
          </a:p>
          <a:p>
            <a:pPr lvl="0"/>
            <a:r>
              <a:rPr dirty="0"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 b="1" dirty="0"/>
              <a:t>Point process model </a:t>
            </a:r>
            <a:r>
              <a:rPr dirty="0"/>
              <a:t>has an </a:t>
            </a:r>
            <a:r>
              <a:rPr b="1" dirty="0"/>
              <a:t>intensity</a:t>
            </a:r>
            <a:r>
              <a:rPr dirty="0"/>
              <a:t> or </a:t>
            </a:r>
            <a:r>
              <a:rPr b="1" dirty="0"/>
              <a:t>rate</a:t>
            </a:r>
            <a:r>
              <a:rPr dirty="0"/>
              <a:t> of occurrence of events, e.g. mine disasters</a:t>
            </a:r>
          </a:p>
          <a:p>
            <a:pPr lvl="0"/>
            <a:r>
              <a:rPr lang="en-US" dirty="0"/>
              <a:t>Expected n</a:t>
            </a:r>
            <a:r>
              <a:rPr dirty="0"/>
              <a:t>umber events over a time period for this type of point process is </a:t>
            </a:r>
            <a:r>
              <a:rPr dirty="0" err="1"/>
              <a:t>iid</a:t>
            </a:r>
            <a:endParaRPr dirty="0"/>
          </a:p>
          <a:p>
            <a:pPr lvl="1"/>
            <a:r>
              <a:rPr dirty="0"/>
              <a:t>The number of events per time period</a:t>
            </a:r>
            <a:r>
              <a:rPr lang="en-US" dirty="0"/>
              <a:t> from an</a:t>
            </a:r>
            <a:r>
              <a:rPr dirty="0"/>
              <a:t> </a:t>
            </a:r>
            <a:r>
              <a:rPr dirty="0" err="1"/>
              <a:t>iid</a:t>
            </a:r>
            <a:r>
              <a:rPr dirty="0"/>
              <a:t> draw from some probability distribution</a:t>
            </a:r>
          </a:p>
          <a:p>
            <a:pPr lvl="1"/>
            <a:r>
              <a:rPr dirty="0"/>
              <a:t>Because of the </a:t>
            </a:r>
            <a:r>
              <a:rPr dirty="0" err="1"/>
              <a:t>iid</a:t>
            </a:r>
            <a:r>
              <a:rPr dirty="0"/>
              <a:t> nature of the point process, no autoregressive (AR)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 err="1"/>
              <a:t>iid</a:t>
            </a:r>
            <a:r>
              <a:rPr dirty="0"/>
              <a:t> nature of the point process does not mean the distribution of the process cannot change in time</a:t>
            </a:r>
          </a:p>
          <a:p>
            <a:pPr lvl="0"/>
            <a:r>
              <a:rPr b="1" dirty="0"/>
              <a:t>Change points</a:t>
            </a:r>
            <a:r>
              <a:rPr dirty="0"/>
              <a:t> or </a:t>
            </a:r>
            <a:r>
              <a:rPr b="1" dirty="0"/>
              <a:t>switch points</a:t>
            </a:r>
            <a:r>
              <a:rPr dirty="0"/>
              <a:t> in time are quite common in the real-world</a:t>
            </a:r>
          </a:p>
          <a:p>
            <a:pPr lvl="1"/>
            <a:r>
              <a:rPr dirty="0"/>
              <a:t>Rates changes at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Rate constant between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Identifying these change points is a challenging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11" y="874514"/>
            <a:ext cx="8229600" cy="4529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5816" y="1519603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037223" y="4480189"/>
            <a:ext cx="4106777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95197"/>
            <a:ext cx="4239126" cy="34560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Two related questions we can ask about these data</a:t>
            </a:r>
          </a:p>
          <a:p>
            <a:r>
              <a:rPr dirty="0"/>
              <a:t>At what point in time was there a significant change in intensity, the switch point?</a:t>
            </a:r>
          </a:p>
          <a:p>
            <a:pPr lvl="1"/>
            <a:r>
              <a:rPr dirty="0"/>
              <a:t>Not obvious, changes in safety practice were adopted over about 25 year</a:t>
            </a:r>
            <a:r>
              <a:rPr lang="en-US" dirty="0"/>
              <a:t>s</a:t>
            </a:r>
            <a:endParaRPr dirty="0"/>
          </a:p>
          <a:p>
            <a:r>
              <a:rPr dirty="0"/>
              <a:t>How significant was the reduction in the rate?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analysis of change point in British coal mine disasters</a:t>
                </a:r>
              </a:p>
              <a:p>
                <a:pPr lvl="0"/>
                <a:r>
                  <a:rPr lang="en-US" b="1" dirty="0"/>
                  <a:t>Poisson likelihood</a:t>
                </a:r>
                <a:r>
                  <a:rPr lang="en-US" dirty="0"/>
                  <a:t> model for intensity with switch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rate before,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rate after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6526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5266"/>
            <a:ext cx="8229600" cy="4522124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Define model using </a:t>
            </a:r>
            <a:r>
              <a:rPr dirty="0" err="1"/>
              <a:t>PyMC</a:t>
            </a:r>
            <a:endParaRPr dirty="0"/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Uniform prior on the switch point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pymc3.DiscreteUniform(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switchpoint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lower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min</a:t>
            </a:r>
            <a:r>
              <a:rPr dirty="0">
                <a:latin typeface="Courier"/>
              </a:rPr>
              <a:t>(), upper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max</a:t>
            </a:r>
            <a:r>
              <a:rPr dirty="0">
                <a:latin typeface="Courier"/>
              </a:rPr>
              <a:t>())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More informative prior</a:t>
            </a:r>
            <a:r>
              <a:rPr lang="en-US" i="1" dirty="0">
                <a:solidFill>
                  <a:srgbClr val="60A0B0"/>
                </a:solidFill>
                <a:latin typeface="Courier"/>
              </a:rPr>
              <a:t>s</a:t>
            </a:r>
            <a:r>
              <a:rPr i="1" dirty="0">
                <a:solidFill>
                  <a:srgbClr val="60A0B0"/>
                </a:solidFill>
                <a:latin typeface="Courier"/>
              </a:rPr>
              <a:t> based on domain knowledge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pymc3.Triangular("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lower=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disaster_data.Year.min</a:t>
            </a:r>
            <a:r>
              <a:rPr i="1" dirty="0">
                <a:solidFill>
                  <a:srgbClr val="60A0B0"/>
                </a:solidFill>
                <a:latin typeface="Courier"/>
              </a:rPr>
              <a:t>(), upper=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disaster_data.Year.max</a:t>
            </a:r>
            <a:r>
              <a:rPr i="1" dirty="0">
                <a:solidFill>
                  <a:srgbClr val="60A0B0"/>
                </a:solidFill>
                <a:latin typeface="Courier"/>
              </a:rPr>
              <a:t>(), c=1900)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pymc3.Laplace("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mu=1900, b=4.0)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pre- and post-switch rates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early_rate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late_rate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>
              <a:rPr dirty="0"/>
            </a:br>
            <a:r>
              <a:rPr dirty="0">
                <a:latin typeface="Courier"/>
              </a:rPr>
              <a:t>    rate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pymc3.math.switch(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disaster_data.Year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disasters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pymc3.Poisson(</a:t>
            </a:r>
            <a:r>
              <a:rPr dirty="0">
                <a:solidFill>
                  <a:srgbClr val="4070A0"/>
                </a:solidFill>
                <a:latin typeface="Courier"/>
              </a:rPr>
              <a:t>"disasters"</a:t>
            </a:r>
            <a:r>
              <a:rPr dirty="0">
                <a:latin typeface="Courier"/>
              </a:rPr>
              <a:t>, rate,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disaster_data.Count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</a:t>
                </a:r>
                <a:r>
                  <a:rPr lang="en-US" dirty="0"/>
                  <a:t> transition probability in a</a:t>
                </a:r>
                <a:r>
                  <a:rPr dirty="0"/>
                  <a:t> sequence of a Markov transition</a:t>
                </a:r>
                <a:r>
                  <a:rPr lang="en-US" dirty="0"/>
                  <a:t>s </a:t>
                </a:r>
                <a:r>
                  <a:rPr dirty="0"/>
                  <a:t>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90" y="269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3272588" cy="339447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r>
              <a:rPr lang="en-US" dirty="0"/>
              <a:t>Good agreement between traces</a:t>
            </a:r>
          </a:p>
          <a:p>
            <a:pPr lvl="0"/>
            <a:r>
              <a:rPr dirty="0"/>
              <a:t>Distributions </a:t>
            </a:r>
            <a:r>
              <a:rPr lang="en-US" dirty="0"/>
              <a:t>of variables from</a:t>
            </a:r>
            <a:r>
              <a:rPr dirty="0"/>
              <a:t> sampling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2199" y="1271337"/>
            <a:ext cx="5410305" cy="2723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70373" y="4062894"/>
            <a:ext cx="4980715" cy="32953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618747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15452"/>
            <a:ext cx="5482389" cy="301073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Example: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 for each trace</a:t>
            </a:r>
            <a:endParaRPr lang="en-US" dirty="0"/>
          </a:p>
          <a:p>
            <a:pPr lvl="0"/>
            <a:r>
              <a:rPr lang="en-US" dirty="0"/>
              <a:t>The HDIs are consistent across traces</a:t>
            </a:r>
          </a:p>
          <a:p>
            <a:pPr lvl="0"/>
            <a:r>
              <a:rPr lang="en-US" dirty="0"/>
              <a:t>The early and late rates have a statistically significant difference </a:t>
            </a:r>
          </a:p>
          <a:p>
            <a:pPr lvl="0"/>
            <a:r>
              <a:rPr lang="en-US" dirty="0"/>
              <a:t>HDI of switch point spans about 10 years </a:t>
            </a:r>
          </a:p>
          <a:p>
            <a:pPr lvl="0"/>
            <a:r>
              <a:rPr lang="en-US" dirty="0"/>
              <a:t>See notebook for MCMC, Prior and Posterior checks</a:t>
            </a:r>
          </a:p>
          <a:p>
            <a:pPr lvl="0"/>
            <a:endParaRPr dirty="0"/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6105" y="35003"/>
            <a:ext cx="2794669" cy="4842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8611" y="4796589"/>
            <a:ext cx="2763251" cy="311907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94" y="1063229"/>
            <a:ext cx="8193505" cy="1667939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</a:t>
            </a:r>
            <a:endParaRPr lang="en-US" dirty="0"/>
          </a:p>
          <a:p>
            <a:pPr lvl="0"/>
            <a:r>
              <a:rPr lang="en-US" dirty="0"/>
              <a:t>HDI of switch point is in reasonable range over about 10-year period</a:t>
            </a:r>
          </a:p>
          <a:p>
            <a:pPr lvl="0"/>
            <a:r>
              <a:rPr lang="en-US" dirty="0"/>
              <a:t>Significant difference in HDI of rates</a:t>
            </a:r>
          </a:p>
          <a:p>
            <a:pPr lvl="0"/>
            <a:endParaRPr dirty="0"/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969" y="2831559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7464" y="4726094"/>
            <a:ext cx="8229600" cy="36161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203031" cy="36485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Posterior Predictive checks</a:t>
            </a:r>
            <a:endParaRPr lang="en-US" dirty="0"/>
          </a:p>
          <a:p>
            <a:pPr lvl="0"/>
            <a:r>
              <a:rPr lang="en-US" dirty="0"/>
              <a:t>The predicted vs actual plot shows good agreement</a:t>
            </a:r>
          </a:p>
          <a:p>
            <a:pPr lvl="0"/>
            <a:r>
              <a:rPr lang="en-US" dirty="0"/>
              <a:t>Bayesian p-value and u-value for posterior show desired characteristics</a:t>
            </a:r>
            <a:endParaRPr dirty="0"/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9358" y="934871"/>
            <a:ext cx="4010527" cy="3731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00537" y="4718072"/>
            <a:ext cx="2799348" cy="36562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checks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For complex Bayesian models we need a computationally efficient approximation</a:t>
            </a:r>
          </a:p>
          <a:p>
            <a:pPr lvl="0"/>
            <a:r>
              <a:rPr dirty="0"/>
              <a:t>Grid sampling is inefficient</a:t>
            </a:r>
          </a:p>
          <a:p>
            <a:pPr lvl="0"/>
            <a:r>
              <a:rPr dirty="0"/>
              <a:t>MCMC sampling is based on Markov chains</a:t>
            </a:r>
          </a:p>
          <a:p>
            <a:pPr lvl="1"/>
            <a:r>
              <a:rPr dirty="0"/>
              <a:t>Markov process is memoryless</a:t>
            </a:r>
          </a:p>
          <a:p>
            <a:pPr lvl="1"/>
            <a:r>
              <a:rPr dirty="0"/>
              <a:t>Sampling converges to probability distribution</a:t>
            </a:r>
          </a:p>
          <a:p>
            <a:pPr lvl="0"/>
            <a:r>
              <a:rPr dirty="0"/>
              <a:t>Several MCMC sampling methods have been developed</a:t>
            </a:r>
          </a:p>
          <a:p>
            <a:pPr lvl="1"/>
            <a:r>
              <a:rPr dirty="0"/>
              <a:t>Metropolis-Hastings (M-H) algorithm uses random sampling with acceptance probability</a:t>
            </a:r>
          </a:p>
          <a:p>
            <a:pPr lvl="1"/>
            <a:r>
              <a:rPr dirty="0"/>
              <a:t>Gibbs sampling round robins on the dimensions of the parameter space</a:t>
            </a:r>
          </a:p>
          <a:p>
            <a:pPr lvl="1"/>
            <a:r>
              <a:rPr dirty="0"/>
              <a:t>NUTS</a:t>
            </a:r>
            <a:r>
              <a:rPr lang="en-US" dirty="0"/>
              <a:t>  is a robust </a:t>
            </a:r>
            <a:r>
              <a:rPr lang="en-US"/>
              <a:t>variation on Hamiltonian </a:t>
            </a:r>
            <a:r>
              <a:rPr lang="en-US" dirty="0"/>
              <a:t>Monte Carlo</a:t>
            </a:r>
            <a:endParaRPr dirty="0"/>
          </a:p>
          <a:p>
            <a:pPr lvl="0"/>
            <a:r>
              <a:rPr dirty="0"/>
              <a:t>NUTS is the state of the art MCMC algorith</a:t>
            </a:r>
            <a:r>
              <a:rPr lang="en-US" dirty="0"/>
              <a:t>m</a:t>
            </a:r>
            <a:endParaRPr dirty="0"/>
          </a:p>
          <a:p>
            <a:pPr lvl="1"/>
            <a:r>
              <a:rPr lang="en-US" dirty="0"/>
              <a:t>Based on Hamiltonian Monte Carlo using an auxiliary variable to map the potential</a:t>
            </a:r>
            <a:r>
              <a:rPr dirty="0"/>
              <a:t> highest density parts of the </a:t>
            </a:r>
            <a:r>
              <a:rPr lang="en-US" dirty="0"/>
              <a:t>posterior </a:t>
            </a:r>
            <a:r>
              <a:rPr dirty="0"/>
              <a:t>parameter space</a:t>
            </a:r>
          </a:p>
          <a:p>
            <a:pPr lvl="1"/>
            <a:r>
              <a:rPr dirty="0"/>
              <a:t>No hyperparameters to tune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Performance metrics of MCMC sampling</a:t>
            </a:r>
          </a:p>
          <a:p>
            <a:pPr lvl="0"/>
            <a:r>
              <a:rPr dirty="0"/>
              <a:t>Sample efficiency</a:t>
            </a:r>
          </a:p>
          <a:p>
            <a:pPr lvl="1"/>
            <a:r>
              <a:rPr dirty="0"/>
              <a:t>Serial correlation reduces sample efficiency</a:t>
            </a:r>
          </a:p>
          <a:p>
            <a:pPr lvl="1"/>
            <a:r>
              <a:rPr dirty="0"/>
              <a:t>ESS</a:t>
            </a:r>
          </a:p>
          <a:p>
            <a:pPr lvl="0"/>
            <a:r>
              <a:rPr dirty="0"/>
              <a:t>Convergence</a:t>
            </a:r>
          </a:p>
          <a:p>
            <a:pPr lvl="1"/>
            <a:r>
              <a:rPr dirty="0"/>
              <a:t>Multiple chains should converge to the similar distributions</a:t>
            </a:r>
          </a:p>
          <a:p>
            <a:pPr lvl="1"/>
            <a:r>
              <a:rPr dirty="0"/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5444</Words>
  <Application>Microsoft Office PowerPoint</Application>
  <PresentationFormat>On-screen Show (16:9)</PresentationFormat>
  <Paragraphs>587</Paragraphs>
  <Slides>85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Cambria Math</vt:lpstr>
      <vt:lpstr>Courier</vt:lpstr>
      <vt:lpstr>Office Theme</vt:lpstr>
      <vt:lpstr>Bayes MCMC Models </vt:lpstr>
      <vt:lpstr>Introduction</vt:lpstr>
      <vt:lpstr>Grid Sampling Cannot Scale!</vt:lpstr>
      <vt:lpstr>Scaling Bayesian models</vt:lpstr>
      <vt:lpstr>Introduction to Markov Chain Monte Carlo</vt:lpstr>
      <vt:lpstr>PowerPoint Presentation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PowerPoint Presentation</vt:lpstr>
      <vt:lpstr>From Markov process to Markov chain</vt:lpstr>
      <vt:lpstr>From Markov process to Markov chain</vt:lpstr>
      <vt:lpstr>From Markov process to Markov chain</vt:lpstr>
      <vt:lpstr>PowerPoint Presentation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PowerPoint Presentation</vt:lpstr>
      <vt:lpstr>Evaluation of MCMC sampling</vt:lpstr>
      <vt:lpstr>Evaluation of MCMC sampling</vt:lpstr>
      <vt:lpstr>Evaluation of MCMC sampling</vt:lpstr>
      <vt:lpstr>PowerPoint Presentation</vt:lpstr>
      <vt:lpstr>Other MCMC Sampling Algorithms</vt:lpstr>
      <vt:lpstr>Other MCMC Sampling Algorithms</vt:lpstr>
      <vt:lpstr>Gibbs sampling</vt:lpstr>
      <vt:lpstr>Gibbs sampling</vt:lpstr>
      <vt:lpstr>PowerPoint Presentation</vt:lpstr>
      <vt:lpstr>Hamiltonian MCMC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No U-Turn Sampler</vt:lpstr>
      <vt:lpstr>No U-Turn Sampler</vt:lpstr>
      <vt:lpstr>Hamiltonian MCMC</vt:lpstr>
      <vt:lpstr>PowerPoint Presentation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PowerPoint Presentation</vt:lpstr>
      <vt:lpstr>Prior Predictive Checks</vt:lpstr>
      <vt:lpstr>Prior Predictive Checks</vt:lpstr>
      <vt:lpstr>Prior Predictive Checks</vt:lpstr>
      <vt:lpstr>PowerPoint Presentation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PowerPoint Presentation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PowerPoint Presentation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120</cp:revision>
  <dcterms:created xsi:type="dcterms:W3CDTF">2024-08-17T14:42:55Z</dcterms:created>
  <dcterms:modified xsi:type="dcterms:W3CDTF">2025-11-13T18:56:40Z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